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479" r:id="rId2"/>
    <p:sldId id="444" r:id="rId3"/>
    <p:sldId id="474" r:id="rId4"/>
    <p:sldId id="415" r:id="rId5"/>
    <p:sldId id="441" r:id="rId6"/>
    <p:sldId id="473" r:id="rId7"/>
    <p:sldId id="442" r:id="rId8"/>
    <p:sldId id="475" r:id="rId9"/>
    <p:sldId id="476" r:id="rId10"/>
    <p:sldId id="477" r:id="rId11"/>
    <p:sldId id="438" r:id="rId12"/>
    <p:sldId id="439" r:id="rId13"/>
    <p:sldId id="430" r:id="rId14"/>
    <p:sldId id="43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0"/>
    <p:restoredTop sz="96197"/>
  </p:normalViewPr>
  <p:slideViewPr>
    <p:cSldViewPr snapToGrid="0">
      <p:cViewPr varScale="1">
        <p:scale>
          <a:sx n="117" d="100"/>
          <a:sy n="117" d="100"/>
        </p:scale>
        <p:origin x="184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57827-5AC5-5149-8A5A-4F9EEFA44F64}" type="datetimeFigureOut">
              <a:rPr lang="en-US" smtClean="0"/>
              <a:t>9/19/22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D0866-9CE9-7042-9A55-54C52EC634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501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E9478D-60DA-574E-A01B-F97FFE13E14C}" type="slidenum">
              <a:rPr lang="en-US" altLang="en-US" smtClean="0"/>
              <a:pPr>
                <a:defRPr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3937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F29BD-1776-848B-070A-0B30D68583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7B8709-F678-B013-CF32-57B2E6A382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E9B39-81A4-CF35-63B4-5FF2F4A22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21845-DF3F-3A8B-2759-E11B6E97B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3A5AE0-283D-2908-E609-80A28E49A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909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83501-3091-2D00-D959-5CB39CAFC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0ED072-74D1-1678-75E6-B59C691E59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CA113-1B18-D9DF-D2A6-45202ADD6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06B172-1598-355D-0354-6DE572ED3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DF4E7-3B5A-32D4-5A28-8EB131645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28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D19BAA-3460-A3D5-D5A5-B1B1CAEFE6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EB87B5-01F1-4BAB-ED28-35D5B5205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8C405-DB35-34EA-DB67-76321D71C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440B9-61D8-682F-08D2-5B2356FAF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89A22-887C-F175-889A-6DD5B452D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75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D4956-8754-7DFB-55D3-8F1ED0899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E5173-9D2D-F49B-8D27-24C07ECF4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6E7B7-18FA-0354-26AE-B72D58902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C00B8-8A90-9E50-072F-19801456C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42590-6CD3-0345-76BE-63E210032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29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7DF14-4D48-B03B-8A46-F71CE4693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C40DE6-7FDA-B884-23AD-69CE6BCB6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C8AE18-7784-73C4-56DA-C1BCCA2BC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53BC8-2987-AACB-F645-20B1C77D8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DEB9B-D253-5D4A-219D-5E566AF41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822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14649-04F5-6698-59E9-333649212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D846D-DA9D-1A07-497C-C3AF6C3F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2572C5-F11D-FB01-96F1-CCE2DB98F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89DC1C-6CB0-4CD1-D200-1706DA714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675635-1932-7DCD-CEB4-28517B740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7522E-4FC7-CEFD-CF11-50F0946F8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22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0AA4F-F2D0-F549-7665-CBC5C5522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14D4EC-BAD1-49E3-0B32-BC2FAFA2F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A2F1F8-6F28-726D-FD50-204DC311BA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02E7D75-D7AF-C7C1-6DB7-6DD682F27C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F892A0-6990-0912-956E-E96854E4D9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CEB73E-FE94-E1DC-90DF-A0179B4FE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828B1A-CDA8-D6D8-39C1-83D87A364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01D5C1-4AE3-D412-84BC-E043A5FBD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210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5F88A-CA91-207A-B0A0-9911439B4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B218E4-3B8E-F5D5-E4CC-DC6A62AA5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2B11-2791-67E7-37C7-8BD847BFD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FD9BB3-E966-88FD-66FD-D2C7B9073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67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9C3D8D-B9C5-E0F1-2FE6-1DB52E372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6F852E-1793-8028-7F77-7A3AC72BE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8697A-EBF4-795F-9069-087D17948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61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B4757-5274-1AFB-A9BC-092AB5585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79939-0E5F-0B49-78DB-7B597EABC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356359-8CC0-A130-5768-9BB84E2139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DF76D-B703-01E0-51A2-DE32C1509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2770E7-D9F6-5CCF-AFC1-6C6BBBE20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22A003-D8EB-9ABE-6CC1-B42659F7C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385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CE55E-11C9-7BF5-7B45-D65575384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70DA4B-B53E-9F4C-5836-6978DE669C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3D66D0-4FAB-CD0A-CCA9-35868EDC14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00855-F07D-4FC1-6170-703A3D13C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F8508-650B-139F-81B0-63B221AC0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36E60-ED80-7482-BA97-20A8CF0A4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410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FA11A2-3C8D-0725-7DE9-5CF643CB8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A02FD9-40E7-2406-57C5-A855FCCF4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0A4D1-200A-AB71-A5B4-3DD504A6F6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A78F4F-A016-AB46-9BBF-D10C45C03082}" type="datetimeFigureOut">
              <a:rPr lang="en-US" smtClean="0"/>
              <a:t>9/19/22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02E1B-3511-5621-CDF9-8AAC8439B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0B41C-8FA6-8B3E-88BE-E69E823C2C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14617B-8342-B649-A00A-219604034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145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>
            <a:extLst>
              <a:ext uri="{FF2B5EF4-FFF2-40B4-BE49-F238E27FC236}">
                <a16:creationId xmlns:a16="http://schemas.microsoft.com/office/drawing/2014/main" id="{CFCD4D81-5282-8046-B43A-3D59647E79D9}"/>
              </a:ext>
            </a:extLst>
          </p:cNvPr>
          <p:cNvSpPr txBox="1">
            <a:spLocks/>
          </p:cNvSpPr>
          <p:nvPr/>
        </p:nvSpPr>
        <p:spPr bwMode="auto">
          <a:xfrm>
            <a:off x="1981200" y="2286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4400" b="0" dirty="0">
                <a:latin typeface="Calibri" panose="020F0502020204030204" pitchFamily="34" charset="0"/>
              </a:rPr>
              <a:t>Resources vs. Mars</a:t>
            </a:r>
          </a:p>
        </p:txBody>
      </p:sp>
      <p:sp>
        <p:nvSpPr>
          <p:cNvPr id="20482" name="Rectangle 7">
            <a:extLst>
              <a:ext uri="{FF2B5EF4-FFF2-40B4-BE49-F238E27FC236}">
                <a16:creationId xmlns:a16="http://schemas.microsoft.com/office/drawing/2014/main" id="{52E04646-8EF9-2445-AC90-F0D31DCB24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2362200"/>
            <a:ext cx="2209800" cy="1219200"/>
          </a:xfrm>
          <a:prstGeom prst="rect">
            <a:avLst/>
          </a:prstGeom>
          <a:solidFill>
            <a:srgbClr val="FFFF99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Ctr="1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Data Memory</a:t>
            </a:r>
          </a:p>
        </p:txBody>
      </p:sp>
      <p:sp>
        <p:nvSpPr>
          <p:cNvPr id="20483" name="Text Box 8">
            <a:extLst>
              <a:ext uri="{FF2B5EF4-FFF2-40B4-BE49-F238E27FC236}">
                <a16:creationId xmlns:a16="http://schemas.microsoft.com/office/drawing/2014/main" id="{A2ED4508-9746-3545-BBBD-A246EC3EE2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2895601"/>
            <a:ext cx="228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Program Data</a:t>
            </a:r>
          </a:p>
        </p:txBody>
      </p:sp>
      <p:sp>
        <p:nvSpPr>
          <p:cNvPr id="20484" name="Line 9">
            <a:extLst>
              <a:ext uri="{FF2B5EF4-FFF2-40B4-BE49-F238E27FC236}">
                <a16:creationId xmlns:a16="http://schemas.microsoft.com/office/drawing/2014/main" id="{F9C9BD00-C410-8F41-B714-2918A3D96F9B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9718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5" name="Line 10">
            <a:extLst>
              <a:ext uri="{FF2B5EF4-FFF2-40B4-BE49-F238E27FC236}">
                <a16:creationId xmlns:a16="http://schemas.microsoft.com/office/drawing/2014/main" id="{63719079-2566-554E-8D28-DDEB86C1DCEB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24638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6" name="Line 11">
            <a:extLst>
              <a:ext uri="{FF2B5EF4-FFF2-40B4-BE49-F238E27FC236}">
                <a16:creationId xmlns:a16="http://schemas.microsoft.com/office/drawing/2014/main" id="{2CD8D5AB-7DEE-D347-8B03-444DADFC33CB}"/>
              </a:ext>
            </a:extLst>
          </p:cNvPr>
          <p:cNvSpPr>
            <a:spLocks noChangeShapeType="1"/>
          </p:cNvSpPr>
          <p:nvPr/>
        </p:nvSpPr>
        <p:spPr bwMode="auto">
          <a:xfrm>
            <a:off x="5410200" y="1981200"/>
            <a:ext cx="1752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487" name="Text Box 12">
            <a:extLst>
              <a:ext uri="{FF2B5EF4-FFF2-40B4-BE49-F238E27FC236}">
                <a16:creationId xmlns:a16="http://schemas.microsoft.com/office/drawing/2014/main" id="{81B3C32F-A26F-1448-A33F-96BDAB5DA5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2133600"/>
            <a:ext cx="17526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Addresses</a:t>
            </a:r>
          </a:p>
        </p:txBody>
      </p:sp>
      <p:sp>
        <p:nvSpPr>
          <p:cNvPr id="20488" name="Text Box 13">
            <a:extLst>
              <a:ext uri="{FF2B5EF4-FFF2-40B4-BE49-F238E27FC236}">
                <a16:creationId xmlns:a16="http://schemas.microsoft.com/office/drawing/2014/main" id="{6C97EC36-D061-5B47-B02D-129C02C80E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2684462"/>
            <a:ext cx="17526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Data</a:t>
            </a:r>
          </a:p>
        </p:txBody>
      </p:sp>
      <p:sp>
        <p:nvSpPr>
          <p:cNvPr id="20489" name="Text Box 14">
            <a:extLst>
              <a:ext uri="{FF2B5EF4-FFF2-40B4-BE49-F238E27FC236}">
                <a16:creationId xmlns:a16="http://schemas.microsoft.com/office/drawing/2014/main" id="{4B56375C-2640-094F-9AA9-C249AEEEC3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1600200"/>
            <a:ext cx="1676400" cy="363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Instructions</a:t>
            </a:r>
          </a:p>
        </p:txBody>
      </p:sp>
      <p:sp>
        <p:nvSpPr>
          <p:cNvPr id="20490" name="Rectangle 4">
            <a:extLst>
              <a:ext uri="{FF2B5EF4-FFF2-40B4-BE49-F238E27FC236}">
                <a16:creationId xmlns:a16="http://schemas.microsoft.com/office/drawing/2014/main" id="{54037C81-955B-2849-BD54-BF2CC71CAF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94588" y="1739900"/>
            <a:ext cx="381000" cy="14478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/>
              <a:t>PC</a:t>
            </a:r>
          </a:p>
        </p:txBody>
      </p:sp>
      <p:sp>
        <p:nvSpPr>
          <p:cNvPr id="20491" name="Rectangle 5">
            <a:extLst>
              <a:ext uri="{FF2B5EF4-FFF2-40B4-BE49-F238E27FC236}">
                <a16:creationId xmlns:a16="http://schemas.microsoft.com/office/drawing/2014/main" id="{DACEFCD4-F805-C149-98E8-63B143E5A2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1175" y="1536700"/>
            <a:ext cx="1371600" cy="7620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/>
              <a:t>Registers</a:t>
            </a:r>
          </a:p>
        </p:txBody>
      </p:sp>
      <p:sp>
        <p:nvSpPr>
          <p:cNvPr id="20492" name="Rectangle 6">
            <a:extLst>
              <a:ext uri="{FF2B5EF4-FFF2-40B4-BE49-F238E27FC236}">
                <a16:creationId xmlns:a16="http://schemas.microsoft.com/office/drawing/2014/main" id="{8CFB1924-80C0-FA41-AFA4-A246FB032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1143000"/>
            <a:ext cx="3200400" cy="2209800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0487" tIns="44450" rIns="90487" bIns="44450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CPU</a:t>
            </a:r>
          </a:p>
        </p:txBody>
      </p:sp>
      <p:sp>
        <p:nvSpPr>
          <p:cNvPr id="20493" name="Rectangle 16">
            <a:extLst>
              <a:ext uri="{FF2B5EF4-FFF2-40B4-BE49-F238E27FC236}">
                <a16:creationId xmlns:a16="http://schemas.microsoft.com/office/drawing/2014/main" id="{FBA006CF-9040-DC40-83C7-15EF591A41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32763" y="2527300"/>
            <a:ext cx="1371600" cy="685800"/>
          </a:xfrm>
          <a:prstGeom prst="rect">
            <a:avLst/>
          </a:prstGeom>
          <a:solidFill>
            <a:srgbClr val="00CCFF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/>
              <a:t>Condition</a:t>
            </a:r>
          </a:p>
          <a:p>
            <a:r>
              <a:rPr lang="en-US" altLang="en-US" sz="2000"/>
              <a:t>Codes</a:t>
            </a:r>
          </a:p>
        </p:txBody>
      </p:sp>
      <p:sp>
        <p:nvSpPr>
          <p:cNvPr id="20494" name="Rectangle 7">
            <a:extLst>
              <a:ext uri="{FF2B5EF4-FFF2-40B4-BE49-F238E27FC236}">
                <a16:creationId xmlns:a16="http://schemas.microsoft.com/office/drawing/2014/main" id="{80949940-D21B-9B4D-BCDF-95FF75042C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1066800"/>
            <a:ext cx="2209800" cy="1219200"/>
          </a:xfrm>
          <a:prstGeom prst="rect">
            <a:avLst/>
          </a:prstGeom>
          <a:solidFill>
            <a:srgbClr val="FFFF99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Ctr="1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Code Memory</a:t>
            </a:r>
          </a:p>
        </p:txBody>
      </p:sp>
      <p:sp>
        <p:nvSpPr>
          <p:cNvPr id="20495" name="Text Box 8">
            <a:extLst>
              <a:ext uri="{FF2B5EF4-FFF2-40B4-BE49-F238E27FC236}">
                <a16:creationId xmlns:a16="http://schemas.microsoft.com/office/drawing/2014/main" id="{D71A3500-97A2-5F42-AE6F-88B9E32316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6600" y="1676401"/>
            <a:ext cx="22860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7" tIns="44450" rIns="90487" bIns="4445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>
                <a:latin typeface="Helvetica" pitchFamily="2" charset="0"/>
              </a:rPr>
              <a:t>Program Code</a:t>
            </a:r>
          </a:p>
        </p:txBody>
      </p:sp>
      <p:sp>
        <p:nvSpPr>
          <p:cNvPr id="20497" name="Freeform 9">
            <a:extLst>
              <a:ext uri="{FF2B5EF4-FFF2-40B4-BE49-F238E27FC236}">
                <a16:creationId xmlns:a16="http://schemas.microsoft.com/office/drawing/2014/main" id="{F7F75F07-E620-3D45-B674-BC0E220A6631}"/>
              </a:ext>
            </a:extLst>
          </p:cNvPr>
          <p:cNvSpPr>
            <a:spLocks/>
          </p:cNvSpPr>
          <p:nvPr/>
        </p:nvSpPr>
        <p:spPr bwMode="auto">
          <a:xfrm>
            <a:off x="9704388" y="1752600"/>
            <a:ext cx="457200" cy="1295400"/>
          </a:xfrm>
          <a:custGeom>
            <a:avLst/>
            <a:gdLst>
              <a:gd name="T0" fmla="*/ 0 w 288"/>
              <a:gd name="T1" fmla="*/ 0 h 816"/>
              <a:gd name="T2" fmla="*/ 2147483646 w 288"/>
              <a:gd name="T3" fmla="*/ 2147483646 h 816"/>
              <a:gd name="T4" fmla="*/ 2147483646 w 288"/>
              <a:gd name="T5" fmla="*/ 2147483646 h 816"/>
              <a:gd name="T6" fmla="*/ 0 w 288"/>
              <a:gd name="T7" fmla="*/ 2147483646 h 816"/>
              <a:gd name="T8" fmla="*/ 0 w 288"/>
              <a:gd name="T9" fmla="*/ 0 h 81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88"/>
              <a:gd name="T16" fmla="*/ 0 h 816"/>
              <a:gd name="T17" fmla="*/ 288 w 288"/>
              <a:gd name="T18" fmla="*/ 816 h 81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88" h="816">
                <a:moveTo>
                  <a:pt x="0" y="0"/>
                </a:moveTo>
                <a:lnTo>
                  <a:pt x="288" y="192"/>
                </a:lnTo>
                <a:lnTo>
                  <a:pt x="288" y="624"/>
                </a:lnTo>
                <a:lnTo>
                  <a:pt x="0" y="816"/>
                </a:lnTo>
                <a:lnTo>
                  <a:pt x="0" y="0"/>
                </a:lnTo>
                <a:close/>
              </a:path>
            </a:pathLst>
          </a:custGeom>
          <a:solidFill>
            <a:srgbClr val="99FFCC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/>
              <a:t>ALU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8817AF-536B-1F4B-A25E-18C4BC50B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400" y="3642754"/>
            <a:ext cx="7132175" cy="3148811"/>
          </a:xfrm>
          <a:prstGeom prst="rect">
            <a:avLst/>
          </a:prstGeom>
        </p:spPr>
      </p:pic>
      <p:sp>
        <p:nvSpPr>
          <p:cNvPr id="20" name="Line 9">
            <a:extLst>
              <a:ext uri="{FF2B5EF4-FFF2-40B4-BE49-F238E27FC236}">
                <a16:creationId xmlns:a16="http://schemas.microsoft.com/office/drawing/2014/main" id="{01D41738-ECF6-F648-8953-9E1921D7E7F4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158131" y="2054919"/>
            <a:ext cx="1507656" cy="251707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1" name="Line 9">
            <a:extLst>
              <a:ext uri="{FF2B5EF4-FFF2-40B4-BE49-F238E27FC236}">
                <a16:creationId xmlns:a16="http://schemas.microsoft.com/office/drawing/2014/main" id="{3FB305F5-125A-E747-A668-74ECEB16331D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3886201" y="2971800"/>
            <a:ext cx="271931" cy="28194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Line 9">
            <a:extLst>
              <a:ext uri="{FF2B5EF4-FFF2-40B4-BE49-F238E27FC236}">
                <a16:creationId xmlns:a16="http://schemas.microsoft.com/office/drawing/2014/main" id="{41A5F924-90AD-974B-A9BF-7F9C249B3B63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8741335" y="2043113"/>
            <a:ext cx="500531" cy="29718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37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5919380-C1B3-9D4B-89AA-A0CA044A9BA3}"/>
              </a:ext>
            </a:extLst>
          </p:cNvPr>
          <p:cNvGraphicFramePr>
            <a:graphicFrameLocks noGrp="1"/>
          </p:cNvGraphicFramePr>
          <p:nvPr/>
        </p:nvGraphicFramePr>
        <p:xfrm>
          <a:off x="2325688" y="1524000"/>
          <a:ext cx="7540626" cy="1625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9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29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907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88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577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Flow Xfer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  Label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goto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7577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beq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$s, $t, offset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if $s == $t </a:t>
                      </a:r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advance_pc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(offset &lt;&lt; 2));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6892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beqz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Rs, Label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beq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Rs, $0, Label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3554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bge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Rs, Rt, Label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32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05AF7AD-6EE9-2C4D-A334-50A0A33A3ABD}"/>
              </a:ext>
            </a:extLst>
          </p:cNvPr>
          <p:cNvGraphicFramePr>
            <a:graphicFrameLocks noGrp="1"/>
          </p:cNvGraphicFramePr>
          <p:nvPr/>
        </p:nvGraphicFramePr>
        <p:xfrm>
          <a:off x="2336800" y="3581400"/>
          <a:ext cx="7540626" cy="167163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397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00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17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7883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Function call</a:t>
                      </a: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jal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target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Jump and link</a:t>
                      </a: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3F3F3F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$ra: return address</a:t>
                      </a:r>
                    </a:p>
                  </a:txBody>
                  <a:tcPr marL="9525" marR="9525" marT="9522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100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jr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$s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PC = nPC; nPC = $s;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64236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jalr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$r, $t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target addr in $t, return addr is $r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5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I/O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syscall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2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Rectangle 41">
            <a:extLst>
              <a:ext uri="{FF2B5EF4-FFF2-40B4-BE49-F238E27FC236}">
                <a16:creationId xmlns:a16="http://schemas.microsoft.com/office/drawing/2014/main" id="{CE668F68-0A58-A34A-B9CB-A3B6F7CE8581}"/>
              </a:ext>
            </a:extLst>
          </p:cNvPr>
          <p:cNvSpPr txBox="1">
            <a:spLocks noChangeArrowheads="1"/>
          </p:cNvSpPr>
          <p:nvPr/>
        </p:nvSpPr>
        <p:spPr>
          <a:xfrm>
            <a:off x="1928813" y="247650"/>
            <a:ext cx="8716962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Branch/IO instructions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Picture 6" descr="mips">
            <a:extLst>
              <a:ext uri="{FF2B5EF4-FFF2-40B4-BE49-F238E27FC236}">
                <a16:creationId xmlns:a16="http://schemas.microsoft.com/office/drawing/2014/main" id="{A1417ADA-1629-5E40-983B-71A6EC4A3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476" y="2133600"/>
            <a:ext cx="3592513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626" name="Title 1">
            <a:extLst>
              <a:ext uri="{FF2B5EF4-FFF2-40B4-BE49-F238E27FC236}">
                <a16:creationId xmlns:a16="http://schemas.microsoft.com/office/drawing/2014/main" id="{67C5F85E-A712-F944-83D5-EA32C87B76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3810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</a:pPr>
            <a:r>
              <a:rPr lang="en-US" altLang="ja-JP" sz="4400" b="0">
                <a:latin typeface="Calibri" panose="020F0502020204030204" pitchFamily="34" charset="0"/>
              </a:rPr>
              <a:t>How to access a[1]?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FC22DC72-DF17-DC4D-93AE-A5F163908E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1219200"/>
            <a:ext cx="53340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Tx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X = a[1]  </a:t>
            </a:r>
            <a:r>
              <a:rPr lang="en-US" altLang="en-US" sz="2800" b="0" i="1" dirty="0">
                <a:latin typeface="Calibri" panose="020F0502020204030204" pitchFamily="34" charset="0"/>
              </a:rPr>
              <a:t>(load word)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Compute </a:t>
            </a:r>
            <a:r>
              <a:rPr lang="en-US" altLang="en-US" sz="2000" b="0" dirty="0">
                <a:solidFill>
                  <a:srgbClr val="FF0000"/>
                </a:solidFill>
                <a:latin typeface="Calibri" panose="020F0502020204030204" pitchFamily="34" charset="0"/>
              </a:rPr>
              <a:t>Effective Address </a:t>
            </a:r>
            <a:r>
              <a:rPr lang="en-US" altLang="en-US" sz="2000" b="0" dirty="0">
                <a:latin typeface="Calibri" panose="020F0502020204030204" pitchFamily="34" charset="0"/>
              </a:rPr>
              <a:t>(address of a + index offset in bytes)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Transfer the effective address to Memory Address Register (MAR)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Read memory into Memory Data Register (MDR)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Transfer to CPU register</a:t>
            </a:r>
          </a:p>
          <a:p>
            <a:pPr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a[1] = X  </a:t>
            </a:r>
            <a:r>
              <a:rPr lang="en-US" altLang="en-US" b="0" i="1" dirty="0">
                <a:latin typeface="Calibri" panose="020F0502020204030204" pitchFamily="34" charset="0"/>
              </a:rPr>
              <a:t>(store word)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Transfer register to MDR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Computer effective address to MAR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sz="2000" b="0" dirty="0">
                <a:latin typeface="Calibri" panose="020F0502020204030204" pitchFamily="34" charset="0"/>
              </a:rPr>
              <a:t>Write</a:t>
            </a:r>
          </a:p>
          <a:p>
            <a:pPr lvl="1">
              <a:spcBef>
                <a:spcPct val="20000"/>
              </a:spcBef>
              <a:buFontTx/>
              <a:buChar char="•"/>
            </a:pPr>
            <a:endParaRPr lang="en-US" altLang="en-US" b="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936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Picture 6" descr="mips">
            <a:extLst>
              <a:ext uri="{FF2B5EF4-FFF2-40B4-BE49-F238E27FC236}">
                <a16:creationId xmlns:a16="http://schemas.microsoft.com/office/drawing/2014/main" id="{8BF876DB-B0FB-8E42-8DD7-E6CA7E79E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476" y="2133600"/>
            <a:ext cx="3592513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650" name="Title 1">
            <a:extLst>
              <a:ext uri="{FF2B5EF4-FFF2-40B4-BE49-F238E27FC236}">
                <a16:creationId xmlns:a16="http://schemas.microsoft.com/office/drawing/2014/main" id="{7A575B7B-8285-C942-A95E-4D28D367D9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381000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4400" b="0">
                <a:latin typeface="Calibri" panose="020F0502020204030204" pitchFamily="34" charset="0"/>
                <a:sym typeface="Wingdings" pitchFamily="2" charset="2"/>
              </a:rPr>
              <a:t>How to add ?</a:t>
            </a:r>
            <a:endParaRPr lang="en-US" altLang="en-US" sz="4400" b="0">
              <a:latin typeface="Calibri" panose="020F0502020204030204" pitchFamily="34" charset="0"/>
            </a:endParaRP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66F3C6D3-5C58-0E41-A28F-0A686E68F3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1219200"/>
            <a:ext cx="5334000" cy="502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Tx/>
              <a:buChar char="•"/>
            </a:pPr>
            <a:r>
              <a:rPr lang="en-US" altLang="en-US" sz="2800" b="0">
                <a:latin typeface="Calibri" panose="020F0502020204030204" pitchFamily="34" charset="0"/>
              </a:rPr>
              <a:t>X =X+Y</a:t>
            </a:r>
            <a:endParaRPr lang="en-US" altLang="en-US" sz="2800" b="0" i="1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>
                <a:latin typeface="Calibri" panose="020F0502020204030204" pitchFamily="34" charset="0"/>
              </a:rPr>
              <a:t>Transfer X, Y (in registers) to ALU (Arithmetic &amp; Logic Unit)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>
                <a:latin typeface="Calibri" panose="020F0502020204030204" pitchFamily="34" charset="0"/>
              </a:rPr>
              <a:t>Add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>
                <a:latin typeface="Calibri" panose="020F0502020204030204" pitchFamily="34" charset="0"/>
              </a:rPr>
              <a:t>Transfer the sum to a register</a:t>
            </a:r>
          </a:p>
          <a:p>
            <a:pPr lvl="1">
              <a:spcBef>
                <a:spcPct val="20000"/>
              </a:spcBef>
              <a:buFontTx/>
              <a:buChar char="•"/>
            </a:pPr>
            <a:endParaRPr lang="en-US" altLang="en-US" b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6579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63">
            <a:extLst>
              <a:ext uri="{FF2B5EF4-FFF2-40B4-BE49-F238E27FC236}">
                <a16:creationId xmlns:a16="http://schemas.microsoft.com/office/drawing/2014/main" id="{7CB6081E-DEAF-564D-984D-0BC3B11372C9}"/>
              </a:ext>
            </a:extLst>
          </p:cNvPr>
          <p:cNvSpPr txBox="1">
            <a:spLocks/>
          </p:cNvSpPr>
          <p:nvPr/>
        </p:nvSpPr>
        <p:spPr>
          <a:xfrm>
            <a:off x="1981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I/O Instructions - </a:t>
            </a:r>
            <a:r>
              <a:rPr lang="en-US" sz="4400" dirty="0" err="1">
                <a:latin typeface="+mj-lt"/>
                <a:ea typeface="+mj-ea"/>
                <a:cs typeface="+mj-cs"/>
              </a:rPr>
              <a:t>syscall</a:t>
            </a:r>
            <a:endParaRPr lang="en-US" sz="4400" dirty="0"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F88F9AA-2329-1047-AF05-A2B9409858CF}"/>
              </a:ext>
            </a:extLst>
          </p:cNvPr>
          <p:cNvGraphicFramePr>
            <a:graphicFrameLocks noGrp="1"/>
          </p:cNvGraphicFramePr>
          <p:nvPr/>
        </p:nvGraphicFramePr>
        <p:xfrm>
          <a:off x="2590800" y="1524001"/>
          <a:ext cx="7543800" cy="4514851"/>
        </p:xfrm>
        <a:graphic>
          <a:graphicData uri="http://schemas.openxmlformats.org/drawingml/2006/table">
            <a:tbl>
              <a:tblPr/>
              <a:tblGrid>
                <a:gridCol w="13192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5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79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797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4400"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Service</a:t>
                      </a:r>
                      <a:endParaRPr kumimoji="0" lang="en-US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PMingLiU" charset="-120"/>
                      </a:endParaRP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Call code ($v0)</a:t>
                      </a:r>
                      <a:endParaRPr kumimoji="0" lang="en-US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PMingLiU" charset="-120"/>
                      </a:endParaRP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Arguments (input)</a:t>
                      </a:r>
                      <a:endParaRPr kumimoji="0" lang="en-US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PMingLiU" charset="-120"/>
                      </a:endParaRP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66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Results</a:t>
                      </a:r>
                      <a:endParaRPr kumimoji="0" lang="en-US" alt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PMingLiU" charset="-120"/>
                      </a:endParaRP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print integer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1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$a0 = integer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signed decimal integer printed in console window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9600"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print string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4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$a0 = address of string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string printed in console window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0263"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Read integer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5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(none)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$v0 holds integer  that was entered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0263"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Read string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8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$a0=address to store  $a1= length limit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characters are stored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5925"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exit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10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(none)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ts val="20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1pPr>
                      <a:lvl2pPr marL="742950" indent="-28575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20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2pPr>
                      <a:lvl3pPr marL="11430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3pPr>
                      <a:lvl4pPr marL="1600200" indent="-228600">
                        <a:spcBef>
                          <a:spcPts val="600"/>
                        </a:spcBef>
                        <a:buClr>
                          <a:srgbClr val="215D7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4pPr>
                      <a:lvl5pPr marL="2057400" indent="-228600">
                        <a:spcBef>
                          <a:spcPts val="600"/>
                        </a:spcBef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5pPr>
                      <a:lvl6pPr marL="25146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6pPr>
                      <a:lvl7pPr marL="29718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7pPr>
                      <a:lvl8pPr marL="34290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8pPr>
                      <a:lvl9pPr marL="3886200" indent="-228600" eaLnBrk="0" fontAlgn="base" hangingPunct="0"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rgbClr val="6FB7D7"/>
                        </a:buClr>
                        <a:buSzPct val="110000"/>
                        <a:buFont typeface="Wingdings 2" panose="05020102010507070707" pitchFamily="18" charset="2"/>
                        <a:defRPr sz="1600">
                          <a:solidFill>
                            <a:srgbClr val="595959"/>
                          </a:solidFill>
                          <a:latin typeface="News Gothic MT" charset="0"/>
                          <a:ea typeface="MS PGothic" panose="020B0600070205080204" pitchFamily="34" charset="-128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PMingLiU" charset="-120"/>
                        </a:rPr>
                        <a:t>Ends the program</a:t>
                      </a:r>
                    </a:p>
                  </a:txBody>
                  <a:tcPr marL="55756" marR="55756" marT="0" marB="0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7927" name="Rectangle 17">
            <a:extLst>
              <a:ext uri="{FF2B5EF4-FFF2-40B4-BE49-F238E27FC236}">
                <a16:creationId xmlns:a16="http://schemas.microsoft.com/office/drawing/2014/main" id="{B039A83B-4110-2949-A381-D40DF0AD19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1036638"/>
            <a:ext cx="7391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1800" b="0" dirty="0">
                <a:latin typeface="Calibri" panose="020F0502020204030204" pitchFamily="34" charset="0"/>
              </a:rPr>
              <a:t>http://</a:t>
            </a:r>
            <a:r>
              <a:rPr lang="en-US" altLang="en-US" sz="1800" b="0" dirty="0" err="1">
                <a:latin typeface="Calibri" panose="020F0502020204030204" pitchFamily="34" charset="0"/>
              </a:rPr>
              <a:t>courses.missouristate.edu</a:t>
            </a:r>
            <a:r>
              <a:rPr lang="en-US" altLang="en-US" sz="1800" b="0" dirty="0">
                <a:latin typeface="Calibri" panose="020F0502020204030204" pitchFamily="34" charset="0"/>
              </a:rPr>
              <a:t>/</a:t>
            </a:r>
            <a:r>
              <a:rPr lang="en-US" altLang="en-US" sz="1800" b="0" dirty="0" err="1">
                <a:latin typeface="Calibri" panose="020F0502020204030204" pitchFamily="34" charset="0"/>
              </a:rPr>
              <a:t>kenvollmar</a:t>
            </a:r>
            <a:r>
              <a:rPr lang="en-US" altLang="en-US" sz="1800" b="0" dirty="0">
                <a:latin typeface="Calibri" panose="020F0502020204030204" pitchFamily="34" charset="0"/>
              </a:rPr>
              <a:t>/mars/help/</a:t>
            </a:r>
            <a:r>
              <a:rPr lang="en-US" altLang="en-US" sz="1800" b="0" dirty="0" err="1">
                <a:latin typeface="Calibri" panose="020F0502020204030204" pitchFamily="34" charset="0"/>
              </a:rPr>
              <a:t>syscallhelp.html</a:t>
            </a:r>
            <a:endParaRPr lang="en-US" altLang="en-US" sz="2000" b="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7626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272ED1A0-5FD6-7344-AF11-37F932074E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2105026"/>
            <a:ext cx="7162800" cy="4524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en-US" sz="160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.data</a:t>
            </a: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prompt: 	.</a:t>
            </a:r>
            <a:r>
              <a:rPr lang="en-US" altLang="en-US" sz="16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asciiz</a:t>
            </a: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ja-JP" altLang="en-US" sz="1600" b="0">
                <a:solidFill>
                  <a:srgbClr val="000000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Enter an integer to square:\n</a:t>
            </a:r>
            <a:r>
              <a:rPr lang="ja-JP" altLang="en-US" sz="1600" b="0">
                <a:solidFill>
                  <a:srgbClr val="000000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 # message area</a:t>
            </a:r>
          </a:p>
          <a:p>
            <a:pPr>
              <a:defRPr/>
            </a:pPr>
            <a:endParaRPr lang="en-US" altLang="en-US" sz="1600" b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.text</a:t>
            </a: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main:	# </a:t>
            </a:r>
            <a:r>
              <a:rPr lang="en-US" altLang="en-US" sz="16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printf</a:t>
            </a: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(</a:t>
            </a:r>
            <a:r>
              <a:rPr lang="ja-JP" altLang="en-US" sz="1600" b="0">
                <a:solidFill>
                  <a:srgbClr val="000000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Enter an integer to square: \n</a:t>
            </a:r>
            <a:r>
              <a:rPr lang="ja-JP" altLang="en-US" sz="1600" b="0">
                <a:solidFill>
                  <a:srgbClr val="000000"/>
                </a:solidFill>
                <a:latin typeface="Calibri" panose="020F0502020204030204" pitchFamily="34" charset="0"/>
              </a:rPr>
              <a:t>”</a:t>
            </a:r>
            <a:r>
              <a:rPr lang="en-US" altLang="ja-JP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);</a:t>
            </a: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la 	$a0, prompt    # get the address of the message to $a0</a:t>
            </a: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li 	$v0, 4	       # read to display the message</a:t>
            </a: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US" altLang="en-US" sz="16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syscall</a:t>
            </a:r>
            <a:endParaRPr lang="en-US" altLang="en-US" sz="1600" b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/>
            </a:pPr>
            <a:endParaRPr lang="en-US" altLang="en-US" sz="1600" b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# </a:t>
            </a:r>
            <a:r>
              <a:rPr lang="en-US" altLang="en-US" sz="16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scanf</a:t>
            </a: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(</a:t>
            </a:r>
            <a:r>
              <a:rPr lang="ja-JP" altLang="en-US" sz="1600" b="0">
                <a:solidFill>
                  <a:srgbClr val="000000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%d</a:t>
            </a:r>
            <a:r>
              <a:rPr lang="ja-JP" altLang="en-US" sz="1600" b="0">
                <a:solidFill>
                  <a:srgbClr val="000000"/>
                </a:solidFill>
                <a:latin typeface="Calibri" panose="020F0502020204030204" pitchFamily="34" charset="0"/>
              </a:rPr>
              <a:t>”</a:t>
            </a:r>
            <a:r>
              <a:rPr lang="en-US" altLang="ja-JP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, x);</a:t>
            </a: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li $v0, 5		       # read an integer into $v0</a:t>
            </a: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US" altLang="en-US" sz="16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syscall</a:t>
            </a:r>
            <a:endParaRPr lang="en-US" altLang="en-US" sz="1600" b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/>
            </a:pPr>
            <a:endParaRPr lang="en-US" altLang="en-US" sz="1600" b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US" altLang="en-US" sz="16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mul</a:t>
            </a: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$a0, $v0, $v0    # squared input value, save in $a0</a:t>
            </a:r>
          </a:p>
          <a:p>
            <a:pPr>
              <a:defRPr/>
            </a:pPr>
            <a:endParaRPr lang="en-US" altLang="en-US" sz="1600" b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# </a:t>
            </a:r>
            <a:r>
              <a:rPr lang="en-US" altLang="en-US" sz="16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printf</a:t>
            </a: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(</a:t>
            </a:r>
            <a:r>
              <a:rPr lang="ja-JP" altLang="en-US" sz="1600" b="0">
                <a:solidFill>
                  <a:srgbClr val="000000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%4d</a:t>
            </a:r>
            <a:r>
              <a:rPr lang="ja-JP" altLang="en-US" sz="1600" b="0">
                <a:solidFill>
                  <a:srgbClr val="000000"/>
                </a:solidFill>
                <a:latin typeface="Calibri" panose="020F0502020204030204" pitchFamily="34" charset="0"/>
              </a:rPr>
              <a:t>”</a:t>
            </a:r>
            <a:r>
              <a:rPr lang="en-US" altLang="ja-JP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, (x*x));</a:t>
            </a: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li $v0, 1		       # print the squared value</a:t>
            </a:r>
          </a:p>
          <a:p>
            <a:pPr>
              <a:defRPr/>
            </a:pPr>
            <a:r>
              <a:rPr lang="en-US" altLang="en-US" sz="1600" b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US" altLang="en-US" sz="16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syscall</a:t>
            </a:r>
            <a:endParaRPr lang="en-US" altLang="en-US" sz="1600" b="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4" name="Rectangle 41">
            <a:extLst>
              <a:ext uri="{FF2B5EF4-FFF2-40B4-BE49-F238E27FC236}">
                <a16:creationId xmlns:a16="http://schemas.microsoft.com/office/drawing/2014/main" id="{6AA253EC-5D7B-5E44-9F00-BFA05083D419}"/>
              </a:ext>
            </a:extLst>
          </p:cNvPr>
          <p:cNvSpPr txBox="1">
            <a:spLocks noChangeArrowheads="1"/>
          </p:cNvSpPr>
          <p:nvPr/>
        </p:nvSpPr>
        <p:spPr>
          <a:xfrm>
            <a:off x="1951038" y="152400"/>
            <a:ext cx="8716962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Square an input Number</a:t>
            </a:r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8E712FCF-D9C6-AB49-8B04-841E2AA220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990600"/>
            <a:ext cx="7162800" cy="1016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defRPr/>
            </a:pPr>
            <a:r>
              <a:rPr lang="en-US" altLang="en-US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US" altLang="en-US" sz="20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printf</a:t>
            </a:r>
            <a:r>
              <a:rPr lang="en-US" altLang="en-US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(</a:t>
            </a:r>
            <a:r>
              <a:rPr lang="ja-JP" altLang="en-US" sz="2000" b="0">
                <a:solidFill>
                  <a:srgbClr val="000000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Enter an integer to square: \n</a:t>
            </a:r>
            <a:r>
              <a:rPr lang="ja-JP" altLang="en-US" sz="2000" b="0">
                <a:solidFill>
                  <a:srgbClr val="000000"/>
                </a:solidFill>
                <a:latin typeface="Calibri" panose="020F0502020204030204" pitchFamily="34" charset="0"/>
              </a:rPr>
              <a:t>”</a:t>
            </a:r>
            <a:r>
              <a:rPr lang="en-US" altLang="ja-JP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);</a:t>
            </a:r>
          </a:p>
          <a:p>
            <a:pPr>
              <a:defRPr/>
            </a:pPr>
            <a:r>
              <a:rPr lang="en-US" altLang="en-US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US" altLang="en-US" sz="20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scanf</a:t>
            </a:r>
            <a:r>
              <a:rPr lang="en-US" altLang="en-US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(</a:t>
            </a:r>
            <a:r>
              <a:rPr lang="ja-JP" altLang="en-US" sz="2000" b="0">
                <a:solidFill>
                  <a:srgbClr val="000000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%d</a:t>
            </a:r>
            <a:r>
              <a:rPr lang="ja-JP" altLang="en-US" sz="2000" b="0">
                <a:solidFill>
                  <a:srgbClr val="000000"/>
                </a:solidFill>
                <a:latin typeface="Calibri" panose="020F0502020204030204" pitchFamily="34" charset="0"/>
              </a:rPr>
              <a:t>”</a:t>
            </a:r>
            <a:r>
              <a:rPr lang="en-US" altLang="ja-JP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, x);</a:t>
            </a:r>
          </a:p>
          <a:p>
            <a:pPr>
              <a:defRPr/>
            </a:pPr>
            <a:r>
              <a:rPr lang="en-US" altLang="en-US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  <a:r>
              <a:rPr lang="en-US" altLang="en-US" sz="2000" b="0" dirty="0" err="1">
                <a:solidFill>
                  <a:srgbClr val="000000"/>
                </a:solidFill>
                <a:latin typeface="Calibri" panose="020F0502020204030204" pitchFamily="34" charset="0"/>
              </a:rPr>
              <a:t>printf</a:t>
            </a:r>
            <a:r>
              <a:rPr lang="en-US" altLang="en-US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(</a:t>
            </a:r>
            <a:r>
              <a:rPr lang="ja-JP" altLang="en-US" sz="2000" b="0">
                <a:solidFill>
                  <a:srgbClr val="000000"/>
                </a:solidFill>
                <a:latin typeface="Calibri" panose="020F0502020204030204" pitchFamily="34" charset="0"/>
              </a:rPr>
              <a:t>“</a:t>
            </a:r>
            <a:r>
              <a:rPr lang="en-US" altLang="ja-JP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%4d</a:t>
            </a:r>
            <a:r>
              <a:rPr lang="ja-JP" altLang="en-US" sz="2000" b="0">
                <a:solidFill>
                  <a:srgbClr val="000000"/>
                </a:solidFill>
                <a:latin typeface="Calibri" panose="020F0502020204030204" pitchFamily="34" charset="0"/>
              </a:rPr>
              <a:t>”</a:t>
            </a:r>
            <a:r>
              <a:rPr lang="en-US" altLang="ja-JP" sz="2000" b="0" dirty="0">
                <a:solidFill>
                  <a:srgbClr val="000000"/>
                </a:solidFill>
                <a:latin typeface="Calibri" panose="020F0502020204030204" pitchFamily="34" charset="0"/>
              </a:rPr>
              <a:t>, (x*x));</a:t>
            </a:r>
            <a:endParaRPr lang="en-US" altLang="en-US" sz="2000" b="0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95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3">
            <a:extLst>
              <a:ext uri="{FF2B5EF4-FFF2-40B4-BE49-F238E27FC236}">
                <a16:creationId xmlns:a16="http://schemas.microsoft.com/office/drawing/2014/main" id="{0A9C397E-B5FE-5C40-8A7F-2EDD5A41B1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1066800"/>
            <a:ext cx="81534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Tx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Directives for </a:t>
            </a:r>
            <a:r>
              <a:rPr lang="en-US" altLang="en-US" sz="2800" b="0" dirty="0">
                <a:solidFill>
                  <a:srgbClr val="FF0000"/>
                </a:solidFill>
                <a:latin typeface="Calibri" panose="020F0502020204030204" pitchFamily="34" charset="0"/>
              </a:rPr>
              <a:t>data structure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.ascii (store string in memory with no null-termination)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.</a:t>
            </a:r>
            <a:r>
              <a:rPr lang="en-US" altLang="en-US" b="0" dirty="0" err="1">
                <a:latin typeface="Calibri" panose="020F0502020204030204" pitchFamily="34" charset="0"/>
              </a:rPr>
              <a:t>asciiz</a:t>
            </a:r>
            <a:r>
              <a:rPr lang="en-US" altLang="en-US" b="0" dirty="0">
                <a:latin typeface="Calibri" panose="020F0502020204030204" pitchFamily="34" charset="0"/>
              </a:rPr>
              <a:t>  (store string in memory with null termination)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.byte b1,..,bn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.word w1,..,wn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.word </a:t>
            </a:r>
            <a:r>
              <a:rPr lang="en-US" altLang="en-US" b="0" dirty="0" err="1">
                <a:latin typeface="Calibri" panose="020F0502020204030204" pitchFamily="34" charset="0"/>
              </a:rPr>
              <a:t>w:n</a:t>
            </a:r>
            <a:r>
              <a:rPr lang="en-US" altLang="en-US" b="0" dirty="0">
                <a:latin typeface="Calibri" panose="020F0502020204030204" pitchFamily="34" charset="0"/>
              </a:rPr>
              <a:t>  (store w into n successive words)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.space n</a:t>
            </a:r>
          </a:p>
          <a:p>
            <a:pPr marL="457200" lvl="1" indent="0">
              <a:spcBef>
                <a:spcPct val="20000"/>
              </a:spcBef>
            </a:pPr>
            <a:endParaRPr lang="en-US" altLang="en-US" b="0" dirty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.data		data segment</a:t>
            </a:r>
          </a:p>
          <a:p>
            <a:pPr lvl="1">
              <a:spcBef>
                <a:spcPct val="20000"/>
              </a:spcBef>
              <a:buFontTx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.text		assembly instructions</a:t>
            </a:r>
          </a:p>
          <a:p>
            <a:pPr lvl="1">
              <a:spcBef>
                <a:spcPct val="20000"/>
              </a:spcBef>
              <a:buFontTx/>
              <a:buChar char="•"/>
            </a:pPr>
            <a:endParaRPr lang="en-US" altLang="en-US" sz="2000" dirty="0">
              <a:latin typeface="Calibri" panose="020F0502020204030204" pitchFamily="34" charset="0"/>
            </a:endParaRPr>
          </a:p>
          <a:p>
            <a:endParaRPr lang="en-US" altLang="en-US" sz="2000" dirty="0">
              <a:latin typeface="Helvetica" pitchFamily="2" charset="0"/>
            </a:endParaRPr>
          </a:p>
        </p:txBody>
      </p:sp>
      <p:sp>
        <p:nvSpPr>
          <p:cNvPr id="3" name="Rectangle 41">
            <a:extLst>
              <a:ext uri="{FF2B5EF4-FFF2-40B4-BE49-F238E27FC236}">
                <a16:creationId xmlns:a16="http://schemas.microsoft.com/office/drawing/2014/main" id="{9A2ADE7E-7D9C-D040-BD4D-4A6B3F955279}"/>
              </a:ext>
            </a:extLst>
          </p:cNvPr>
          <p:cNvSpPr txBox="1">
            <a:spLocks noChangeArrowheads="1"/>
          </p:cNvSpPr>
          <p:nvPr/>
        </p:nvSpPr>
        <p:spPr>
          <a:xfrm>
            <a:off x="1928813" y="247650"/>
            <a:ext cx="8716962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Directives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FB1607A-DFB4-4841-950F-14F420E55A68}"/>
              </a:ext>
            </a:extLst>
          </p:cNvPr>
          <p:cNvGraphicFramePr>
            <a:graphicFrameLocks noGrp="1"/>
          </p:cNvGraphicFramePr>
          <p:nvPr/>
        </p:nvGraphicFramePr>
        <p:xfrm>
          <a:off x="1752600" y="1395413"/>
          <a:ext cx="8686800" cy="37861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7037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42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233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98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273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Data Transfer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la Rd, Label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Load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5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727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lb $t, offset($s)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$t = MEM[$s + offset]; </a:t>
                      </a:r>
                      <a:endParaRPr lang="en-US" sz="15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727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li Rd, value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727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lui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$t, </a:t>
                      </a:r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$t = (</a:t>
                      </a:r>
                      <a:r>
                        <a:rPr lang="en-US" sz="15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&lt;&lt; 16); </a:t>
                      </a:r>
                      <a:endParaRPr lang="en-US" sz="15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727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$t, offset($s)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$t = MEM[$s + offset];</a:t>
                      </a:r>
                      <a:endParaRPr lang="en-US" sz="15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727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695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sb $t, offset($s)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Store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MEM[$s + offset] =(0xff &amp; $t); </a:t>
                      </a:r>
                      <a:endParaRPr lang="en-US" sz="15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727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$t, offset($s)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MEM[$s + offset] = $t; </a:t>
                      </a:r>
                      <a:endParaRPr lang="en-US" sz="15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727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4265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move Rd, Rs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Reg &lt;-&gt; Reg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5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Rectangle 41">
            <a:extLst>
              <a:ext uri="{FF2B5EF4-FFF2-40B4-BE49-F238E27FC236}">
                <a16:creationId xmlns:a16="http://schemas.microsoft.com/office/drawing/2014/main" id="{50D7C778-AE2D-A84A-B78D-3EB5AB77FAD9}"/>
              </a:ext>
            </a:extLst>
          </p:cNvPr>
          <p:cNvSpPr txBox="1">
            <a:spLocks noChangeArrowheads="1"/>
          </p:cNvSpPr>
          <p:nvPr/>
        </p:nvSpPr>
        <p:spPr>
          <a:xfrm>
            <a:off x="1928813" y="247650"/>
            <a:ext cx="8716962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Data Transfer instructions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10730DFF-5B99-A541-895C-2C4D66F8B0AA}"/>
              </a:ext>
            </a:extLst>
          </p:cNvPr>
          <p:cNvSpPr txBox="1">
            <a:spLocks noChangeArrowheads="1"/>
          </p:cNvSpPr>
          <p:nvPr/>
        </p:nvSpPr>
        <p:spPr>
          <a:xfrm>
            <a:off x="2133600" y="304800"/>
            <a:ext cx="7772400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Register data</a:t>
            </a:r>
          </a:p>
        </p:txBody>
      </p:sp>
      <p:sp>
        <p:nvSpPr>
          <p:cNvPr id="29698" name="Rectangle 3">
            <a:extLst>
              <a:ext uri="{FF2B5EF4-FFF2-40B4-BE49-F238E27FC236}">
                <a16:creationId xmlns:a16="http://schemas.microsoft.com/office/drawing/2014/main" id="{36C2E24E-001F-254E-8766-8BCBED5423A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1066800"/>
            <a:ext cx="7924800" cy="5486400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2800" b="0" dirty="0">
                <a:latin typeface="Calibri" panose="020F0502020204030204" pitchFamily="34" charset="0"/>
              </a:rPr>
              <a:t>Load	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2800" b="0" dirty="0">
                <a:latin typeface="Calibri" panose="020F0502020204030204" pitchFamily="34" charset="0"/>
              </a:rPr>
              <a:t>Constant (literal) – </a:t>
            </a:r>
            <a:r>
              <a:rPr lang="en-US" altLang="en-US" sz="2800" b="0" dirty="0">
                <a:solidFill>
                  <a:srgbClr val="FF0000"/>
                </a:solidFill>
                <a:latin typeface="Calibri" panose="020F0502020204030204" pitchFamily="34" charset="0"/>
              </a:rPr>
              <a:t>load immediate</a:t>
            </a:r>
          </a:p>
          <a:p>
            <a:pPr marL="914400" lvl="2" indent="0">
              <a:spcBef>
                <a:spcPct val="20000"/>
              </a:spcBef>
              <a:defRPr/>
            </a:pP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li	$t0,0x3f	# R[$t0] = 0x3f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2800" b="0" dirty="0">
                <a:latin typeface="Calibri" panose="020F0502020204030204" pitchFamily="34" charset="0"/>
              </a:rPr>
              <a:t>From another register -- </a:t>
            </a:r>
            <a:r>
              <a:rPr lang="en-US" altLang="en-US" sz="2800" b="0" dirty="0">
                <a:solidFill>
                  <a:srgbClr val="FF0000"/>
                </a:solidFill>
                <a:latin typeface="Calibri" panose="020F0502020204030204" pitchFamily="34" charset="0"/>
              </a:rPr>
              <a:t>move</a:t>
            </a:r>
          </a:p>
          <a:p>
            <a:pPr marL="457200" lvl="1" indent="0">
              <a:spcBef>
                <a:spcPct val="20000"/>
              </a:spcBef>
              <a:defRPr/>
            </a:pPr>
            <a:r>
              <a:rPr lang="en-US" altLang="en-US" sz="2800" b="0" dirty="0">
                <a:latin typeface="Andale Mono" panose="020B0509000000000004" pitchFamily="49" charset="0"/>
              </a:rPr>
              <a:t>	</a:t>
            </a: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move	$t1,$t0	# R[$t1] = R[$t0]</a:t>
            </a:r>
          </a:p>
          <a:p>
            <a:pPr marL="457200" lvl="1" indent="0">
              <a:spcBef>
                <a:spcPct val="20000"/>
              </a:spcBef>
              <a:defRPr/>
            </a:pPr>
            <a:r>
              <a:rPr lang="en-US" altLang="en-US" sz="2800" b="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or	$t1, $t0, $0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2800" b="0" dirty="0">
                <a:latin typeface="Calibri" panose="020F0502020204030204" pitchFamily="34" charset="0"/>
              </a:rPr>
              <a:t>From data memory – </a:t>
            </a:r>
            <a:r>
              <a:rPr lang="en-US" altLang="en-US" sz="2800" b="0" dirty="0">
                <a:solidFill>
                  <a:srgbClr val="FF0000"/>
                </a:solidFill>
                <a:latin typeface="Calibri" panose="020F0502020204030204" pitchFamily="34" charset="0"/>
              </a:rPr>
              <a:t>load word</a:t>
            </a:r>
          </a:p>
          <a:p>
            <a:pPr marL="457200" lvl="1" indent="0">
              <a:spcBef>
                <a:spcPct val="20000"/>
              </a:spcBef>
              <a:defRPr/>
            </a:pPr>
            <a:r>
              <a:rPr lang="en-US" altLang="en-US" sz="2800" b="0" dirty="0">
                <a:latin typeface="Calibri" panose="020F0502020204030204" pitchFamily="34" charset="0"/>
              </a:rPr>
              <a:t>	</a:t>
            </a:r>
            <a:r>
              <a:rPr lang="en-US" alt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$t1,???	# load a memory word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endParaRPr lang="en-US" altLang="en-US" sz="2800" b="0" dirty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2800" b="0" dirty="0">
                <a:latin typeface="Calibri" panose="020F0502020204030204" pitchFamily="34" charset="0"/>
              </a:rPr>
              <a:t>For ALU Operation: Read from register</a:t>
            </a:r>
          </a:p>
          <a:p>
            <a:pPr marL="457200" lvl="1" indent="0">
              <a:spcBef>
                <a:spcPct val="20000"/>
              </a:spcBef>
              <a:defRPr/>
            </a:pP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add	$t2, $t1, $t0	# </a:t>
            </a:r>
            <a:r>
              <a:rPr lang="en-US" altLang="en-US" sz="1800" b="0" dirty="0">
                <a:latin typeface="Courier New" panose="02070309020205020404" pitchFamily="49" charset="0"/>
                <a:cs typeface="Courier New" panose="02070309020205020404" pitchFamily="49" charset="0"/>
              </a:rPr>
              <a:t>R[$t2]=R[$t1]+R[$t0]</a:t>
            </a:r>
          </a:p>
          <a:p>
            <a:pPr lvl="1">
              <a:spcBef>
                <a:spcPct val="20000"/>
              </a:spcBef>
              <a:buFont typeface="Wingdings" pitchFamily="2" charset="2"/>
              <a:buNone/>
              <a:defRPr/>
            </a:pPr>
            <a:endParaRPr lang="en-US" altLang="en-US" sz="2800" b="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EFE37525-EFE1-3548-B739-12A80C3F7AB3}"/>
              </a:ext>
            </a:extLst>
          </p:cNvPr>
          <p:cNvSpPr txBox="1">
            <a:spLocks noChangeArrowheads="1"/>
          </p:cNvSpPr>
          <p:nvPr/>
        </p:nvSpPr>
        <p:spPr>
          <a:xfrm>
            <a:off x="1928813" y="247650"/>
            <a:ext cx="8716962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Operand Addressing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C91AD559-DD8B-4A4A-B9CC-48FA7A6F2ACC}"/>
              </a:ext>
            </a:extLst>
          </p:cNvPr>
          <p:cNvSpPr txBox="1">
            <a:spLocks noChangeArrowheads="1"/>
          </p:cNvSpPr>
          <p:nvPr/>
        </p:nvSpPr>
        <p:spPr>
          <a:xfrm>
            <a:off x="2514601" y="5181601"/>
            <a:ext cx="7604125" cy="1160463"/>
          </a:xfrm>
          <a:prstGeom prst="rect">
            <a:avLst/>
          </a:prstGeom>
        </p:spPr>
        <p:txBody>
          <a:bodyPr/>
          <a:lstStyle/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No instruction for </a:t>
            </a:r>
            <a:r>
              <a:rPr 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-to-</a:t>
            </a:r>
            <a:r>
              <a:rPr lang="en-US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reg</a:t>
            </a: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transfer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Cannot do memory-memory transfers with single instruction</a:t>
            </a:r>
          </a:p>
          <a:p>
            <a:pPr marL="742950" lvl="1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 err="1">
                <a:solidFill>
                  <a:srgbClr val="FF0000"/>
                </a:solidFill>
              </a:rPr>
              <a:t>sw</a:t>
            </a:r>
            <a:r>
              <a:rPr lang="en-US" sz="2000" dirty="0">
                <a:solidFill>
                  <a:srgbClr val="FF0000"/>
                </a:solidFill>
              </a:rPr>
              <a:t> instruction violates (</a:t>
            </a:r>
            <a:r>
              <a:rPr lang="en-US" sz="2000" dirty="0" err="1">
                <a:solidFill>
                  <a:srgbClr val="FF0000"/>
                </a:solidFill>
              </a:rPr>
              <a:t>dest</a:t>
            </a:r>
            <a:r>
              <a:rPr lang="en-US" sz="2000" dirty="0">
                <a:solidFill>
                  <a:srgbClr val="FF0000"/>
                </a:solidFill>
              </a:rPr>
              <a:t>, source) spec of operands</a:t>
            </a:r>
          </a:p>
        </p:txBody>
      </p:sp>
      <p:sp>
        <p:nvSpPr>
          <p:cNvPr id="31747" name="Text Box 5">
            <a:extLst>
              <a:ext uri="{FF2B5EF4-FFF2-40B4-BE49-F238E27FC236}">
                <a16:creationId xmlns:a16="http://schemas.microsoft.com/office/drawing/2014/main" id="{D268D1CB-999E-654B-8B11-275F7746D9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1" y="1981200"/>
            <a:ext cx="8112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i="1">
                <a:latin typeface="Helvetica" pitchFamily="2" charset="0"/>
              </a:rPr>
              <a:t>Imm</a:t>
            </a:r>
          </a:p>
        </p:txBody>
      </p:sp>
      <p:sp>
        <p:nvSpPr>
          <p:cNvPr id="31748" name="Text Box 6">
            <a:extLst>
              <a:ext uri="{FF2B5EF4-FFF2-40B4-BE49-F238E27FC236}">
                <a16:creationId xmlns:a16="http://schemas.microsoft.com/office/drawing/2014/main" id="{FE8CF658-56BD-9B42-B2AB-B7CB2D56F6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1" y="3581400"/>
            <a:ext cx="7604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i="1">
                <a:latin typeface="Helvetica" pitchFamily="2" charset="0"/>
              </a:rPr>
              <a:t>Reg</a:t>
            </a:r>
          </a:p>
        </p:txBody>
      </p:sp>
      <p:sp>
        <p:nvSpPr>
          <p:cNvPr id="31749" name="Text Box 7">
            <a:extLst>
              <a:ext uri="{FF2B5EF4-FFF2-40B4-BE49-F238E27FC236}">
                <a16:creationId xmlns:a16="http://schemas.microsoft.com/office/drawing/2014/main" id="{FA5F4BE1-E15A-EE46-8ACE-E8BF4E31A8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1" y="4419601"/>
            <a:ext cx="88678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i="1">
                <a:latin typeface="Helvetica" pitchFamily="2" charset="0"/>
              </a:rPr>
              <a:t>Mem</a:t>
            </a:r>
          </a:p>
        </p:txBody>
      </p:sp>
      <p:sp>
        <p:nvSpPr>
          <p:cNvPr id="31750" name="Text Box 8">
            <a:extLst>
              <a:ext uri="{FF2B5EF4-FFF2-40B4-BE49-F238E27FC236}">
                <a16:creationId xmlns:a16="http://schemas.microsoft.com/office/drawing/2014/main" id="{1A3A6169-911A-344E-8519-1518AC8BD4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1" y="1981200"/>
            <a:ext cx="7604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i="1">
                <a:latin typeface="Helvetica" pitchFamily="2" charset="0"/>
              </a:rPr>
              <a:t>Reg</a:t>
            </a:r>
          </a:p>
        </p:txBody>
      </p:sp>
      <p:sp>
        <p:nvSpPr>
          <p:cNvPr id="31751" name="Text Box 10">
            <a:extLst>
              <a:ext uri="{FF2B5EF4-FFF2-40B4-BE49-F238E27FC236}">
                <a16:creationId xmlns:a16="http://schemas.microsoft.com/office/drawing/2014/main" id="{4C717146-A80D-BE4D-9416-F72F601046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1" y="2743200"/>
            <a:ext cx="7604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i="1">
                <a:latin typeface="Helvetica" pitchFamily="2" charset="0"/>
              </a:rPr>
              <a:t>Reg</a:t>
            </a:r>
          </a:p>
        </p:txBody>
      </p:sp>
      <p:sp>
        <p:nvSpPr>
          <p:cNvPr id="31752" name="Text Box 11">
            <a:extLst>
              <a:ext uri="{FF2B5EF4-FFF2-40B4-BE49-F238E27FC236}">
                <a16:creationId xmlns:a16="http://schemas.microsoft.com/office/drawing/2014/main" id="{5CB7595A-D062-754D-B6AC-171D4521DB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1" y="3581401"/>
            <a:ext cx="88678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i="1">
                <a:latin typeface="Helvetica" pitchFamily="2" charset="0"/>
              </a:rPr>
              <a:t>Mem</a:t>
            </a:r>
          </a:p>
        </p:txBody>
      </p:sp>
      <p:sp>
        <p:nvSpPr>
          <p:cNvPr id="31753" name="Text Box 12">
            <a:extLst>
              <a:ext uri="{FF2B5EF4-FFF2-40B4-BE49-F238E27FC236}">
                <a16:creationId xmlns:a16="http://schemas.microsoft.com/office/drawing/2014/main" id="{C13C9432-BAF3-8F46-AD6C-9A98329747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1" y="4419600"/>
            <a:ext cx="7604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i="1">
                <a:latin typeface="Helvetica" pitchFamily="2" charset="0"/>
              </a:rPr>
              <a:t>Reg</a:t>
            </a:r>
          </a:p>
        </p:txBody>
      </p:sp>
      <p:sp>
        <p:nvSpPr>
          <p:cNvPr id="31754" name="Text Box 13">
            <a:extLst>
              <a:ext uri="{FF2B5EF4-FFF2-40B4-BE49-F238E27FC236}">
                <a16:creationId xmlns:a16="http://schemas.microsoft.com/office/drawing/2014/main" id="{27269804-0D83-8640-ACD0-0F199A0B0F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1295400"/>
            <a:ext cx="105568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>
                <a:latin typeface="Helvetica" pitchFamily="2" charset="0"/>
              </a:rPr>
              <a:t>Source</a:t>
            </a:r>
          </a:p>
        </p:txBody>
      </p:sp>
      <p:sp>
        <p:nvSpPr>
          <p:cNvPr id="31755" name="Text Box 14">
            <a:extLst>
              <a:ext uri="{FF2B5EF4-FFF2-40B4-BE49-F238E27FC236}">
                <a16:creationId xmlns:a16="http://schemas.microsoft.com/office/drawing/2014/main" id="{B41A5398-9575-BF4C-9817-22D9C08637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1295400"/>
            <a:ext cx="1581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>
                <a:latin typeface="Helvetica" pitchFamily="2" charset="0"/>
              </a:rPr>
              <a:t>Destination</a:t>
            </a:r>
          </a:p>
        </p:txBody>
      </p:sp>
      <p:sp>
        <p:nvSpPr>
          <p:cNvPr id="31756" name="Text Box 15">
            <a:extLst>
              <a:ext uri="{FF2B5EF4-FFF2-40B4-BE49-F238E27FC236}">
                <a16:creationId xmlns:a16="http://schemas.microsoft.com/office/drawing/2014/main" id="{B900B85A-CBB0-2F45-BAD9-F23AA091EE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57801" y="1981200"/>
            <a:ext cx="1838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li</a:t>
            </a:r>
            <a:r>
              <a:rPr lang="en-US" altLang="en-US" sz="1800">
                <a:latin typeface="Courier New" panose="02070309020205020404" pitchFamily="49" charset="0"/>
              </a:rPr>
              <a:t>  $t1, 0x4</a:t>
            </a:r>
          </a:p>
        </p:txBody>
      </p:sp>
      <p:sp>
        <p:nvSpPr>
          <p:cNvPr id="31757" name="Text Box 17">
            <a:extLst>
              <a:ext uri="{FF2B5EF4-FFF2-40B4-BE49-F238E27FC236}">
                <a16:creationId xmlns:a16="http://schemas.microsoft.com/office/drawing/2014/main" id="{BE579595-1816-0B42-AFCC-1F0859B997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2819400"/>
            <a:ext cx="156368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la</a:t>
            </a:r>
            <a:r>
              <a:rPr lang="en-US" altLang="en-US" sz="1800">
                <a:latin typeface="Courier New" panose="02070309020205020404" pitchFamily="49" charset="0"/>
              </a:rPr>
              <a:t>  $t1, A</a:t>
            </a:r>
          </a:p>
        </p:txBody>
      </p:sp>
      <p:sp>
        <p:nvSpPr>
          <p:cNvPr id="31758" name="Text Box 18">
            <a:extLst>
              <a:ext uri="{FF2B5EF4-FFF2-40B4-BE49-F238E27FC236}">
                <a16:creationId xmlns:a16="http://schemas.microsoft.com/office/drawing/2014/main" id="{BFB42D8D-2210-D64E-8EF4-868348BE64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3657600"/>
            <a:ext cx="21145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sw</a:t>
            </a:r>
            <a:r>
              <a:rPr lang="en-US" altLang="en-US" sz="1800">
                <a:latin typeface="Courier New" panose="02070309020205020404" pitchFamily="49" charset="0"/>
              </a:rPr>
              <a:t>  $t1,A($t2)</a:t>
            </a:r>
          </a:p>
        </p:txBody>
      </p:sp>
      <p:sp>
        <p:nvSpPr>
          <p:cNvPr id="31759" name="Text Box 19">
            <a:extLst>
              <a:ext uri="{FF2B5EF4-FFF2-40B4-BE49-F238E27FC236}">
                <a16:creationId xmlns:a16="http://schemas.microsoft.com/office/drawing/2014/main" id="{9A76C882-4FBB-4148-802D-47E556B636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4495800"/>
            <a:ext cx="2286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Courier New" panose="02070309020205020404" pitchFamily="49" charset="0"/>
              </a:rPr>
              <a:t>lw</a:t>
            </a:r>
            <a:r>
              <a:rPr lang="en-US" altLang="en-US" sz="1800">
                <a:latin typeface="Courier New" panose="02070309020205020404" pitchFamily="49" charset="0"/>
              </a:rPr>
              <a:t>  $t1,A($t2)</a:t>
            </a:r>
          </a:p>
        </p:txBody>
      </p:sp>
      <p:sp>
        <p:nvSpPr>
          <p:cNvPr id="31760" name="AutoShape 20">
            <a:extLst>
              <a:ext uri="{FF2B5EF4-FFF2-40B4-BE49-F238E27FC236}">
                <a16:creationId xmlns:a16="http://schemas.microsoft.com/office/drawing/2014/main" id="{C73D1C37-7C97-AB42-AC7B-82D409C86029}"/>
              </a:ext>
            </a:extLst>
          </p:cNvPr>
          <p:cNvSpPr>
            <a:spLocks/>
          </p:cNvSpPr>
          <p:nvPr/>
        </p:nvSpPr>
        <p:spPr bwMode="auto">
          <a:xfrm>
            <a:off x="2819400" y="2133600"/>
            <a:ext cx="304800" cy="2743200"/>
          </a:xfrm>
          <a:prstGeom prst="leftBrace">
            <a:avLst>
              <a:gd name="adj1" fmla="val 75000"/>
              <a:gd name="adj2" fmla="val 50000"/>
            </a:avLst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endParaRPr lang="en-US" altLang="en-US"/>
          </a:p>
        </p:txBody>
      </p:sp>
      <p:sp>
        <p:nvSpPr>
          <p:cNvPr id="31761" name="Text Box 23">
            <a:extLst>
              <a:ext uri="{FF2B5EF4-FFF2-40B4-BE49-F238E27FC236}">
                <a16:creationId xmlns:a16="http://schemas.microsoft.com/office/drawing/2014/main" id="{01EB8952-1B94-0D4E-B6BA-7E51DD98D6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1" y="1219200"/>
            <a:ext cx="1520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>
                <a:latin typeface="Helvetica" pitchFamily="2" charset="0"/>
              </a:rPr>
              <a:t>C Analog</a:t>
            </a:r>
          </a:p>
        </p:txBody>
      </p:sp>
      <p:sp>
        <p:nvSpPr>
          <p:cNvPr id="31762" name="Text Box 24">
            <a:extLst>
              <a:ext uri="{FF2B5EF4-FFF2-40B4-BE49-F238E27FC236}">
                <a16:creationId xmlns:a16="http://schemas.microsoft.com/office/drawing/2014/main" id="{89C4F2A4-9E00-DE46-8B66-5BC80BBCABC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4801" y="1981201"/>
            <a:ext cx="16859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>
                <a:latin typeface="Courier New" panose="02070309020205020404" pitchFamily="49" charset="0"/>
              </a:rPr>
              <a:t>temp = 0x4;</a:t>
            </a:r>
          </a:p>
        </p:txBody>
      </p:sp>
      <p:sp>
        <p:nvSpPr>
          <p:cNvPr id="31763" name="Text Box 26">
            <a:extLst>
              <a:ext uri="{FF2B5EF4-FFF2-40B4-BE49-F238E27FC236}">
                <a16:creationId xmlns:a16="http://schemas.microsoft.com/office/drawing/2014/main" id="{48941F58-98FC-A849-ADE1-FB132A56F8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4800" y="2819400"/>
            <a:ext cx="17018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>
                <a:latin typeface="Courier New" panose="02070309020205020404" pitchFamily="49" charset="0"/>
              </a:rPr>
              <a:t>temp2 = &amp;A;</a:t>
            </a:r>
          </a:p>
        </p:txBody>
      </p:sp>
      <p:sp>
        <p:nvSpPr>
          <p:cNvPr id="31764" name="Text Box 27">
            <a:extLst>
              <a:ext uri="{FF2B5EF4-FFF2-40B4-BE49-F238E27FC236}">
                <a16:creationId xmlns:a16="http://schemas.microsoft.com/office/drawing/2014/main" id="{94A3C9EC-2F38-4647-9D82-15348D9600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1" y="3657600"/>
            <a:ext cx="1838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>
                <a:latin typeface="Courier New" panose="02070309020205020404" pitchFamily="49" charset="0"/>
              </a:rPr>
              <a:t>A[n] = temp;</a:t>
            </a:r>
          </a:p>
        </p:txBody>
      </p:sp>
      <p:sp>
        <p:nvSpPr>
          <p:cNvPr id="31765" name="Text Box 28">
            <a:extLst>
              <a:ext uri="{FF2B5EF4-FFF2-40B4-BE49-F238E27FC236}">
                <a16:creationId xmlns:a16="http://schemas.microsoft.com/office/drawing/2014/main" id="{B67A83CA-EE6F-7F4A-8B57-9FB2484A67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1" y="4495800"/>
            <a:ext cx="1838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>
                <a:latin typeface="Courier New" panose="02070309020205020404" pitchFamily="49" charset="0"/>
              </a:rPr>
              <a:t>temp = A[n];</a:t>
            </a:r>
          </a:p>
        </p:txBody>
      </p:sp>
      <p:sp>
        <p:nvSpPr>
          <p:cNvPr id="31766" name="Text Box 6">
            <a:extLst>
              <a:ext uri="{FF2B5EF4-FFF2-40B4-BE49-F238E27FC236}">
                <a16:creationId xmlns:a16="http://schemas.microsoft.com/office/drawing/2014/main" id="{4F698894-6ECB-074C-AC53-E9E80CF25C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24200" y="2743201"/>
            <a:ext cx="903288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i="1">
                <a:latin typeface="Helvetica" pitchFamily="2" charset="0"/>
              </a:rPr>
              <a:t>Addr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3CCA7B32-8BBB-4E4F-8211-F7BA23055C97}"/>
              </a:ext>
            </a:extLst>
          </p:cNvPr>
          <p:cNvSpPr txBox="1">
            <a:spLocks noChangeArrowheads="1"/>
          </p:cNvSpPr>
          <p:nvPr/>
        </p:nvSpPr>
        <p:spPr>
          <a:xfrm>
            <a:off x="2133600" y="304800"/>
            <a:ext cx="7772400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Memory data</a:t>
            </a:r>
          </a:p>
        </p:txBody>
      </p:sp>
      <p:sp>
        <p:nvSpPr>
          <p:cNvPr id="29698" name="Rectangle 3">
            <a:extLst>
              <a:ext uri="{FF2B5EF4-FFF2-40B4-BE49-F238E27FC236}">
                <a16:creationId xmlns:a16="http://schemas.microsoft.com/office/drawing/2014/main" id="{5E46F8D7-1E0C-E341-BA0E-3731A9687C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1066801"/>
            <a:ext cx="8001000" cy="52244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2800" b="0" dirty="0">
                <a:latin typeface="Calibri" panose="020F0502020204030204" pitchFamily="34" charset="0"/>
              </a:rPr>
              <a:t>Data memory – initialize a block</a:t>
            </a:r>
          </a:p>
          <a:p>
            <a:pPr marL="0" indent="0">
              <a:spcBef>
                <a:spcPct val="20000"/>
              </a:spcBef>
              <a:defRPr/>
            </a:pPr>
            <a:r>
              <a:rPr lang="en-US" altLang="en-US" sz="2800" b="0" dirty="0">
                <a:latin typeface="Calibri" panose="020F0502020204030204" pitchFamily="34" charset="0"/>
                <a:cs typeface="Courier New" panose="02070309020205020404" pitchFamily="49" charset="0"/>
              </a:rPr>
              <a:t>	</a:t>
            </a: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var: .word	   0, 0x3f</a:t>
            </a:r>
          </a:p>
          <a:p>
            <a:pPr marL="1314450" lvl="3" indent="0">
              <a:spcBef>
                <a:spcPct val="20000"/>
              </a:spcBef>
              <a:defRPr/>
            </a:pP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 .word   0:30	# 30-word block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2800" b="0" dirty="0">
                <a:latin typeface="Calibri" panose="020F0502020204030204" pitchFamily="34" charset="0"/>
              </a:rPr>
              <a:t>Store into data memory -- only via a register</a:t>
            </a:r>
          </a:p>
          <a:p>
            <a:pPr marL="1314450" lvl="3" indent="0">
              <a:spcBef>
                <a:spcPct val="20000"/>
              </a:spcBef>
              <a:defRPr/>
            </a:pPr>
            <a:r>
              <a:rPr lang="en-US" alt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	$t0, var</a:t>
            </a:r>
          </a:p>
          <a:p>
            <a:pPr marL="1314450" lvl="3" indent="0">
              <a:spcBef>
                <a:spcPct val="20000"/>
              </a:spcBef>
              <a:defRPr/>
            </a:pPr>
            <a:r>
              <a:rPr lang="en-US" alt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	$t0, var+4		# var+4</a:t>
            </a:r>
          </a:p>
          <a:p>
            <a:pPr marL="1314450" lvl="3" indent="0">
              <a:spcBef>
                <a:spcPct val="20000"/>
              </a:spcBef>
              <a:defRPr/>
            </a:pPr>
            <a:r>
              <a:rPr lang="en-US" alt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	$t0, 4($s0)	# R[$s0]+4</a:t>
            </a:r>
          </a:p>
          <a:p>
            <a:pPr marL="1314450" lvl="3" indent="0">
              <a:spcBef>
                <a:spcPct val="20000"/>
              </a:spcBef>
              <a:defRPr/>
            </a:pPr>
            <a:r>
              <a:rPr lang="en-US" alt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	$t0, var($s0)	# R[$s0]+var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2800" b="0" dirty="0">
                <a:latin typeface="Calibri" panose="020F0502020204030204" pitchFamily="34" charset="0"/>
              </a:rPr>
              <a:t>Retrieve from data memory – only to a register</a:t>
            </a:r>
          </a:p>
          <a:p>
            <a:pPr marL="0" indent="0">
              <a:spcBef>
                <a:spcPct val="20000"/>
              </a:spcBef>
              <a:defRPr/>
            </a:pP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	  </a:t>
            </a:r>
            <a:r>
              <a:rPr lang="en-US" altLang="en-US" b="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altLang="en-US" b="0" dirty="0">
                <a:latin typeface="Courier New" panose="02070309020205020404" pitchFamily="49" charset="0"/>
                <a:cs typeface="Courier New" panose="02070309020205020404" pitchFamily="49" charset="0"/>
              </a:rPr>
              <a:t>  	$reg</a:t>
            </a:r>
            <a:r>
              <a:rPr lang="en-US" altLang="en-US" b="0" i="1" dirty="0">
                <a:latin typeface="Courier New" panose="02070309020205020404" pitchFamily="49" charset="0"/>
                <a:cs typeface="Courier New" panose="02070309020205020404" pitchFamily="49" charset="0"/>
              </a:rPr>
              <a:t>, Source</a:t>
            </a:r>
            <a:endParaRPr lang="en-US" altLang="en-US" b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6AA3F22D-C47D-F748-A465-B10079EE6732}"/>
              </a:ext>
            </a:extLst>
          </p:cNvPr>
          <p:cNvSpPr txBox="1">
            <a:spLocks noChangeArrowheads="1"/>
          </p:cNvSpPr>
          <p:nvPr/>
        </p:nvSpPr>
        <p:spPr>
          <a:xfrm>
            <a:off x="1928814" y="247650"/>
            <a:ext cx="8358187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Addressing Modes</a:t>
            </a:r>
          </a:p>
        </p:txBody>
      </p:sp>
      <p:sp>
        <p:nvSpPr>
          <p:cNvPr id="30722" name="Rectangle 3">
            <a:extLst>
              <a:ext uri="{FF2B5EF4-FFF2-40B4-BE49-F238E27FC236}">
                <a16:creationId xmlns:a16="http://schemas.microsoft.com/office/drawing/2014/main" id="{3B857343-1872-5546-8231-6092FCD581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1219201"/>
            <a:ext cx="8307388" cy="5224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3838" indent="-223838" defTabSz="895350">
              <a:tabLst>
                <a:tab pos="2349500" algn="l"/>
                <a:tab pos="4114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681038" indent="-223838" defTabSz="895350">
              <a:tabLst>
                <a:tab pos="2349500" algn="l"/>
                <a:tab pos="4114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017588" indent="-222250" defTabSz="895350">
              <a:tabLst>
                <a:tab pos="2349500" algn="l"/>
                <a:tab pos="4114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 defTabSz="895350">
              <a:tabLst>
                <a:tab pos="2349500" algn="l"/>
                <a:tab pos="4114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 defTabSz="895350">
              <a:tabLst>
                <a:tab pos="2349500" algn="l"/>
                <a:tab pos="4114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2349500" algn="l"/>
                <a:tab pos="4114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2349500" algn="l"/>
                <a:tab pos="4114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2349500" algn="l"/>
                <a:tab pos="4114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defTabSz="895350" eaLnBrk="0" fontAlgn="base" hangingPunct="0">
              <a:spcBef>
                <a:spcPct val="0"/>
              </a:spcBef>
              <a:spcAft>
                <a:spcPct val="0"/>
              </a:spcAft>
              <a:tabLst>
                <a:tab pos="2349500" algn="l"/>
                <a:tab pos="4114800" algn="l"/>
              </a:tabLs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Addressing Modes</a:t>
            </a: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Direct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 dirty="0">
                <a:latin typeface="Calibri" panose="020F0502020204030204" pitchFamily="34" charset="0"/>
              </a:rPr>
              <a:t>memory address is specified</a:t>
            </a:r>
          </a:p>
          <a:p>
            <a:pPr lvl="2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2000" b="0" dirty="0">
                <a:latin typeface="Courier New" panose="02070309020205020404" pitchFamily="49" charset="0"/>
              </a:rPr>
              <a:t>    </a:t>
            </a:r>
            <a:r>
              <a:rPr lang="en-US" altLang="en-US" sz="2000" b="0" dirty="0" err="1">
                <a:latin typeface="Courier New" panose="02070309020205020404" pitchFamily="49" charset="0"/>
              </a:rPr>
              <a:t>lw</a:t>
            </a:r>
            <a:r>
              <a:rPr lang="en-US" altLang="en-US" sz="2000" b="0" dirty="0">
                <a:latin typeface="Courier New" panose="02070309020205020404" pitchFamily="49" charset="0"/>
              </a:rPr>
              <a:t>  $t1, var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Indirect		(R)	Mem[Reg[R]]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 dirty="0">
                <a:latin typeface="Calibri" panose="020F0502020204030204" pitchFamily="34" charset="0"/>
              </a:rPr>
              <a:t>Register R specifies memory address</a:t>
            </a:r>
          </a:p>
          <a:p>
            <a:pPr lvl="2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2000" b="0" dirty="0">
                <a:latin typeface="Courier New" panose="02070309020205020404" pitchFamily="49" charset="0"/>
              </a:rPr>
              <a:t>    </a:t>
            </a:r>
            <a:r>
              <a:rPr lang="en-US" altLang="en-US" sz="2000" b="0" dirty="0" err="1">
                <a:latin typeface="Courier New" panose="02070309020205020404" pitchFamily="49" charset="0"/>
              </a:rPr>
              <a:t>lw</a:t>
            </a:r>
            <a:r>
              <a:rPr lang="en-US" altLang="en-US" sz="2000" b="0" dirty="0">
                <a:latin typeface="Courier New" panose="02070309020205020404" pitchFamily="49" charset="0"/>
              </a:rPr>
              <a:t>  $t1, ($t2)</a:t>
            </a:r>
            <a:endParaRPr lang="en-US" altLang="en-US" sz="2000" b="0" dirty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Indexed		D(R)	Mem[Reg[R]+D]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 dirty="0">
                <a:latin typeface="Calibri" panose="020F0502020204030204" pitchFamily="34" charset="0"/>
              </a:rPr>
              <a:t>Register R specifies start of memory block</a:t>
            </a:r>
          </a:p>
          <a:p>
            <a:pPr lvl="2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sz="2000" b="0" dirty="0">
                <a:latin typeface="Calibri" panose="020F0502020204030204" pitchFamily="34" charset="0"/>
              </a:rPr>
              <a:t>Constant </a:t>
            </a:r>
            <a:r>
              <a:rPr lang="en-US" altLang="en-US" sz="2000" b="0" dirty="0">
                <a:solidFill>
                  <a:srgbClr val="C00000"/>
                </a:solidFill>
                <a:latin typeface="Calibri" panose="020F0502020204030204" pitchFamily="34" charset="0"/>
              </a:rPr>
              <a:t>displacement D</a:t>
            </a:r>
            <a:r>
              <a:rPr lang="en-US" altLang="en-US" sz="2000" b="0" dirty="0">
                <a:latin typeface="Calibri" panose="020F0502020204030204" pitchFamily="34" charset="0"/>
              </a:rPr>
              <a:t> specifies offset</a:t>
            </a:r>
          </a:p>
          <a:p>
            <a:pPr lvl="2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2000" b="0" dirty="0">
                <a:latin typeface="Courier New" panose="02070309020205020404" pitchFamily="49" charset="0"/>
              </a:rPr>
              <a:t>    </a:t>
            </a:r>
            <a:r>
              <a:rPr lang="en-US" altLang="en-US" sz="2000" b="0" dirty="0" err="1">
                <a:latin typeface="Courier New" panose="02070309020205020404" pitchFamily="49" charset="0"/>
              </a:rPr>
              <a:t>lw</a:t>
            </a:r>
            <a:r>
              <a:rPr lang="en-US" altLang="en-US" sz="2000" b="0" dirty="0">
                <a:latin typeface="Courier New" panose="02070309020205020404" pitchFamily="49" charset="0"/>
              </a:rPr>
              <a:t>  $t1, 8($t2)</a:t>
            </a:r>
          </a:p>
          <a:p>
            <a:pPr lvl="2">
              <a:spcBef>
                <a:spcPct val="20000"/>
              </a:spcBef>
              <a:buFont typeface="Wingdings" pitchFamily="2" charset="2"/>
              <a:buNone/>
            </a:pPr>
            <a:r>
              <a:rPr lang="en-US" altLang="en-US" sz="2000" b="0" dirty="0">
                <a:latin typeface="Courier New" panose="02070309020205020404" pitchFamily="49" charset="0"/>
              </a:rPr>
              <a:t>	   </a:t>
            </a:r>
            <a:r>
              <a:rPr lang="en-US" altLang="en-US" sz="2000" b="0" dirty="0" err="1">
                <a:latin typeface="Courier New" panose="02070309020205020404" pitchFamily="49" charset="0"/>
              </a:rPr>
              <a:t>lw</a:t>
            </a:r>
            <a:r>
              <a:rPr lang="en-US" altLang="en-US" sz="2000" b="0" dirty="0">
                <a:latin typeface="Courier New" panose="02070309020205020404" pitchFamily="49" charset="0"/>
              </a:rPr>
              <a:t>  $t1, var($t9)</a:t>
            </a:r>
            <a:endParaRPr lang="en-US" altLang="en-US" sz="2000" b="0" dirty="0">
              <a:latin typeface="Calibri" panose="020F0502020204030204" pitchFamily="34" charset="0"/>
            </a:endParaRPr>
          </a:p>
          <a:p>
            <a:pPr lvl="1">
              <a:spcBef>
                <a:spcPct val="20000"/>
              </a:spcBef>
              <a:buFont typeface="Arial" panose="020B0604020202020204" pitchFamily="34" charset="0"/>
              <a:buChar char="–"/>
            </a:pPr>
            <a:endParaRPr lang="en-US" altLang="en-US" sz="2800" b="0" dirty="0">
              <a:latin typeface="Calibri" panose="020F0502020204030204" pitchFamily="34" charset="0"/>
            </a:endParaRPr>
          </a:p>
          <a:p>
            <a:pPr>
              <a:spcBef>
                <a:spcPct val="20000"/>
              </a:spcBef>
              <a:buFont typeface="Arial" panose="020B0604020202020204" pitchFamily="34" charset="0"/>
              <a:buChar char="•"/>
            </a:pPr>
            <a:endParaRPr lang="en-US" altLang="en-US" sz="3200" b="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8B7017D-AF71-8043-8441-2A1401068B59}"/>
              </a:ext>
            </a:extLst>
          </p:cNvPr>
          <p:cNvGraphicFramePr>
            <a:graphicFrameLocks noGrp="1"/>
          </p:cNvGraphicFramePr>
          <p:nvPr/>
        </p:nvGraphicFramePr>
        <p:xfrm>
          <a:off x="2057400" y="762001"/>
          <a:ext cx="8382000" cy="37496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115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34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57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112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09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Arithmetic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abs Rd, Rs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abs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04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   $d, $s, $t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$s + $t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04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addi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$t, $s, </a:t>
                      </a:r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$t = $s + imm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04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addiu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$t, $s, </a:t>
                      </a:r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$t = $s + </a:t>
                      </a:r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204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addu $d, $s, $t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$s + $t;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04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 $d, $s, $t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$s - $t;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2144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subu $d, $s, $t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$s - $t;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204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mul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Rd, Rs, Rt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204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div Rd, Rs, Rt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204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neg Rd, Rs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neg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Rd = -Rs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2049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negu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Rd, Rs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0DA67D2-22A7-5541-B384-4A8491E72D91}"/>
              </a:ext>
            </a:extLst>
          </p:cNvPr>
          <p:cNvGraphicFramePr>
            <a:graphicFrameLocks noGrp="1"/>
          </p:cNvGraphicFramePr>
          <p:nvPr/>
        </p:nvGraphicFramePr>
        <p:xfrm>
          <a:off x="2057400" y="4737101"/>
          <a:ext cx="8382000" cy="178752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115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234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3572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31121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341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Logical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not Rd, Rs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not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Rd = ~Rs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415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and $d, $s, $t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and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$s &amp; $t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0224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andi $t, $s, imm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$t = $s &amp; imm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3415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or $d, $s, $t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or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$s | $t;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415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ori $t, $s, imm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$t = $s | imm;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0224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xor $d, $s, $t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xor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$s ^ $t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415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xori $t, $s, imm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$t = $s ^ </a:t>
                      </a:r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imm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7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Rectangle 41">
            <a:extLst>
              <a:ext uri="{FF2B5EF4-FFF2-40B4-BE49-F238E27FC236}">
                <a16:creationId xmlns:a16="http://schemas.microsoft.com/office/drawing/2014/main" id="{4740D325-CFEE-4740-8809-12C04CF2ABA8}"/>
              </a:ext>
            </a:extLst>
          </p:cNvPr>
          <p:cNvSpPr txBox="1">
            <a:spLocks noChangeArrowheads="1"/>
          </p:cNvSpPr>
          <p:nvPr/>
        </p:nvSpPr>
        <p:spPr>
          <a:xfrm>
            <a:off x="1890714" y="0"/>
            <a:ext cx="8715375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ALU instructions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ADBFFA-298F-7D47-BFE4-C909CDB43B25}"/>
              </a:ext>
            </a:extLst>
          </p:cNvPr>
          <p:cNvGraphicFramePr>
            <a:graphicFrameLocks noGrp="1"/>
          </p:cNvGraphicFramePr>
          <p:nvPr/>
        </p:nvGraphicFramePr>
        <p:xfrm>
          <a:off x="2540001" y="1301750"/>
          <a:ext cx="7619999" cy="25781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559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133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69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256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7226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Bit manipulation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rol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Rd, Rs, Rt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rotate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616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ror Rd,Rs,Rt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616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sll $d, $t, h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Shift left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$t &lt;&lt; h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1616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sllv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$d, $t, $s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$t &lt;&lt; $s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7206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sra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$d, $t, h 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Shift right arithmetic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$t &gt;&gt; h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7206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srl $d, $t, h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Shift right logical</a:t>
                      </a: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$t &gt;&gt; h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1616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srlv $d, $t, $s </a:t>
                      </a:r>
                      <a:endParaRPr lang="en-US" sz="1600" b="1" i="0" u="none" strike="noStrike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$d = $t &gt;&gt; $s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526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19D1D2C-2659-CA47-9DA4-233F94F7DCDC}"/>
              </a:ext>
            </a:extLst>
          </p:cNvPr>
          <p:cNvGraphicFramePr>
            <a:graphicFrameLocks noGrp="1"/>
          </p:cNvGraphicFramePr>
          <p:nvPr/>
        </p:nvGraphicFramePr>
        <p:xfrm>
          <a:off x="2540000" y="5556250"/>
          <a:ext cx="7543800" cy="50661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404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011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21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800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53207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4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seq  </a:t>
                      </a:r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Rd,Rs,Rt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4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4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466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3207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466" marB="0" anchor="b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sge</a:t>
                      </a:r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 </a:t>
                      </a:r>
                      <a:r>
                        <a:rPr lang="en-US" sz="1600" b="1" u="none" strike="noStrike" dirty="0" err="1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Rd,Rs,Rt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466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46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 </a:t>
                      </a:r>
                      <a:endParaRPr lang="en-US" sz="1600" b="1" i="0" u="none" strike="noStrike" dirty="0">
                        <a:solidFill>
                          <a:srgbClr val="3F3F3F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9525" marR="9525" marT="9466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Rectangle 41">
            <a:extLst>
              <a:ext uri="{FF2B5EF4-FFF2-40B4-BE49-F238E27FC236}">
                <a16:creationId xmlns:a16="http://schemas.microsoft.com/office/drawing/2014/main" id="{3F4D29BB-0155-314A-A157-E94B59469A8F}"/>
              </a:ext>
            </a:extLst>
          </p:cNvPr>
          <p:cNvSpPr txBox="1">
            <a:spLocks noChangeArrowheads="1"/>
          </p:cNvSpPr>
          <p:nvPr/>
        </p:nvSpPr>
        <p:spPr>
          <a:xfrm>
            <a:off x="1928813" y="247650"/>
            <a:ext cx="8716962" cy="7810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sz="4400" dirty="0">
                <a:latin typeface="+mj-lt"/>
                <a:ea typeface="+mj-ea"/>
                <a:cs typeface="+mj-cs"/>
              </a:rPr>
              <a:t>Bit instructions</a:t>
            </a:r>
          </a:p>
        </p:txBody>
      </p:sp>
      <p:sp>
        <p:nvSpPr>
          <p:cNvPr id="5" name="Rectangle 41">
            <a:extLst>
              <a:ext uri="{FF2B5EF4-FFF2-40B4-BE49-F238E27FC236}">
                <a16:creationId xmlns:a16="http://schemas.microsoft.com/office/drawing/2014/main" id="{CDBBE364-3F91-2F4B-924E-218D0F11D47E}"/>
              </a:ext>
            </a:extLst>
          </p:cNvPr>
          <p:cNvSpPr txBox="1">
            <a:spLocks noChangeArrowheads="1"/>
          </p:cNvSpPr>
          <p:nvPr/>
        </p:nvSpPr>
        <p:spPr>
          <a:xfrm>
            <a:off x="2286001" y="3937000"/>
            <a:ext cx="8716963" cy="16192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dirty="0">
                <a:latin typeface="+mj-lt"/>
                <a:ea typeface="+mj-ea"/>
                <a:cs typeface="+mj-cs"/>
              </a:rPr>
              <a:t>6-bit value</a:t>
            </a:r>
          </a:p>
          <a:p>
            <a:pPr>
              <a:defRPr/>
            </a:pPr>
            <a:r>
              <a:rPr lang="en-US" dirty="0">
                <a:latin typeface="+mj-lt"/>
                <a:ea typeface="+mj-ea"/>
                <a:cs typeface="+mj-cs"/>
              </a:rPr>
              <a:t>	001010	10</a:t>
            </a:r>
          </a:p>
          <a:p>
            <a:pPr>
              <a:defRPr/>
            </a:pPr>
            <a:r>
              <a:rPr lang="en-US" dirty="0">
                <a:latin typeface="+mj-lt"/>
                <a:ea typeface="+mj-ea"/>
                <a:cs typeface="+mj-cs"/>
              </a:rPr>
              <a:t>	010100	20</a:t>
            </a:r>
          </a:p>
          <a:p>
            <a:pPr>
              <a:defRPr/>
            </a:pPr>
            <a:r>
              <a:rPr lang="en-US" dirty="0">
                <a:latin typeface="+mj-lt"/>
                <a:ea typeface="+mj-ea"/>
                <a:cs typeface="+mj-cs"/>
              </a:rPr>
              <a:t>	   &lt;&lt; 1	*2		&gt;&gt;1	/2</a:t>
            </a:r>
          </a:p>
          <a:p>
            <a:pPr>
              <a:defRPr/>
            </a:pPr>
            <a:endParaRPr lang="en-US" dirty="0"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1488</Words>
  <Application>Microsoft Macintosh PowerPoint</Application>
  <PresentationFormat>Widescreen</PresentationFormat>
  <Paragraphs>271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Andale Mono</vt:lpstr>
      <vt:lpstr>Arial</vt:lpstr>
      <vt:lpstr>Calibri</vt:lpstr>
      <vt:lpstr>Calibri Light</vt:lpstr>
      <vt:lpstr>Courier New</vt:lpstr>
      <vt:lpstr>Helvetica</vt:lpstr>
      <vt:lpstr>Times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Byung</dc:creator>
  <cp:lastModifiedBy>Kim, Byung</cp:lastModifiedBy>
  <cp:revision>1</cp:revision>
  <dcterms:created xsi:type="dcterms:W3CDTF">2022-09-19T12:51:55Z</dcterms:created>
  <dcterms:modified xsi:type="dcterms:W3CDTF">2022-09-19T12:52:55Z</dcterms:modified>
</cp:coreProperties>
</file>

<file path=docProps/thumbnail.jpeg>
</file>